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EG" sz="3600" dirty="0" smtClean="0"/>
              <a:t>الدبلوم المهنى </a:t>
            </a:r>
            <a:br>
              <a:rPr lang="ar-EG" sz="3600" dirty="0" smtClean="0"/>
            </a:br>
            <a:r>
              <a:rPr lang="ar-EG" sz="3600" dirty="0" smtClean="0"/>
              <a:t>شعبه ارشاد نفسى </a:t>
            </a:r>
            <a:br>
              <a:rPr lang="ar-EG" sz="3600" dirty="0" smtClean="0"/>
            </a:br>
            <a:r>
              <a:rPr lang="ar-EG" sz="3600" dirty="0" smtClean="0"/>
              <a:t>مادة التوجيه والارشاد التربوى والمهنى</a:t>
            </a:r>
            <a:endParaRPr lang="ar-EG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/>
              <a:t>المحاضرة الثالثة من اسبوع الاجازة الحالية</a:t>
            </a:r>
          </a:p>
          <a:p>
            <a:r>
              <a:rPr lang="ar-EG" dirty="0" smtClean="0"/>
              <a:t>دكتورة رحاب يحيي </a:t>
            </a:r>
          </a:p>
          <a:p>
            <a:r>
              <a:rPr lang="ar-EG" dirty="0" smtClean="0"/>
              <a:t>الارشاد الاكاديمى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93344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4</a:t>
            </a:r>
            <a:r>
              <a:rPr lang="ar-EG" sz="4800" dirty="0" smtClean="0"/>
              <a:t>- الخدمات المتعلقة باكتشاف نوحى التأخر الدراسى </a:t>
            </a:r>
            <a:endParaRPr lang="ar-EG" sz="4800" dirty="0"/>
          </a:p>
        </p:txBody>
      </p:sp>
    </p:spTree>
    <p:extLst>
      <p:ext uri="{BB962C8B-B14F-4D97-AF65-F5344CB8AC3E}">
        <p14:creationId xmlns:p14="http://schemas.microsoft.com/office/powerpoint/2010/main" val="1776915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z="4400" dirty="0" smtClean="0"/>
              <a:t>5-الخدمات المتعلقة بالتكيف للدراسة والحياة المدرسية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40571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تابع المحاضرة القادمة........................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12349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الارشاد الاكاديمى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4800" dirty="0" smtClean="0"/>
              <a:t>إن الارشاد الاكاديمى يساهم فى مساعدة الطلاب نحو تقديم مشورة نافعة والنصيحة الصادقة والتوجيه نحو الدراسة الاكاديمية بشكل أفضل</a:t>
            </a:r>
            <a:endParaRPr lang="ar-EG" sz="4800" dirty="0"/>
          </a:p>
        </p:txBody>
      </p:sp>
    </p:spTree>
    <p:extLst>
      <p:ext uri="{BB962C8B-B14F-4D97-AF65-F5344CB8AC3E}">
        <p14:creationId xmlns:p14="http://schemas.microsoft.com/office/powerpoint/2010/main" val="3377409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ar-EG" sz="4800" dirty="0" smtClean="0"/>
          </a:p>
          <a:p>
            <a:pPr algn="ctr"/>
            <a:r>
              <a:rPr lang="ar-EG" sz="4800" dirty="0" smtClean="0"/>
              <a:t>شعب وحدة </a:t>
            </a:r>
            <a:r>
              <a:rPr lang="ar-EG" sz="4800" dirty="0"/>
              <a:t>الارشاد الاكاديمى</a:t>
            </a:r>
          </a:p>
        </p:txBody>
      </p:sp>
    </p:spTree>
    <p:extLst>
      <p:ext uri="{BB962C8B-B14F-4D97-AF65-F5344CB8AC3E}">
        <p14:creationId xmlns:p14="http://schemas.microsoft.com/office/powerpoint/2010/main" val="1820109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ar-EG" dirty="0" smtClean="0"/>
              <a:t>شعبة دعم تعلم الطلاب</a:t>
            </a:r>
          </a:p>
          <a:p>
            <a:pPr marL="578358" indent="-514350">
              <a:buFont typeface="+mj-lt"/>
              <a:buAutoNum type="arabicPeriod"/>
            </a:pPr>
            <a:endParaRPr lang="ar-EG" dirty="0"/>
          </a:p>
          <a:p>
            <a:pPr marL="578358" indent="-514350">
              <a:buFont typeface="+mj-lt"/>
              <a:buAutoNum type="arabicPeriod"/>
            </a:pPr>
            <a:endParaRPr lang="ar-EG" dirty="0" smtClean="0"/>
          </a:p>
          <a:p>
            <a:pPr marL="578358" indent="-514350">
              <a:buFont typeface="+mj-lt"/>
              <a:buAutoNum type="arabicPeriod"/>
            </a:pPr>
            <a:r>
              <a:rPr lang="ar-EG" dirty="0" smtClean="0"/>
              <a:t>شعبة الشؤون المالية</a:t>
            </a:r>
          </a:p>
          <a:p>
            <a:pPr marL="578358" indent="-514350">
              <a:buFont typeface="+mj-lt"/>
              <a:buAutoNum type="arabicPeriod"/>
            </a:pPr>
            <a:endParaRPr lang="ar-EG" dirty="0"/>
          </a:p>
          <a:p>
            <a:pPr marL="578358" indent="-514350">
              <a:buFont typeface="+mj-lt"/>
              <a:buAutoNum type="arabicPeriod"/>
            </a:pPr>
            <a:endParaRPr lang="ar-EG" dirty="0" smtClean="0"/>
          </a:p>
          <a:p>
            <a:pPr marL="578358" indent="-514350">
              <a:buFont typeface="+mj-lt"/>
              <a:buAutoNum type="arabicPeriod"/>
            </a:pPr>
            <a:r>
              <a:rPr lang="ar-EG" dirty="0" smtClean="0"/>
              <a:t>شعبة الارشاد والتوجيه الطلابى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625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4 – شعبة الارشاد الفردى</a:t>
            </a:r>
          </a:p>
          <a:p>
            <a:endParaRPr lang="ar-EG" dirty="0"/>
          </a:p>
          <a:p>
            <a:endParaRPr lang="ar-EG" dirty="0" smtClean="0"/>
          </a:p>
          <a:p>
            <a:endParaRPr lang="ar-EG" dirty="0"/>
          </a:p>
          <a:p>
            <a:endParaRPr lang="ar-EG" dirty="0" smtClean="0"/>
          </a:p>
          <a:p>
            <a:r>
              <a:rPr lang="ar-EG" dirty="0" smtClean="0"/>
              <a:t>5-شعبة التنسيق والمتابعة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22316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 dirty="0" smtClean="0"/>
          </a:p>
          <a:p>
            <a:endParaRPr lang="ar-EG" dirty="0"/>
          </a:p>
          <a:p>
            <a:r>
              <a:rPr lang="ar-EG" sz="3600" dirty="0" smtClean="0"/>
              <a:t>الخدمات التى يتضمنها الارشاد الاكاديمى </a:t>
            </a:r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3213836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4000" dirty="0" smtClean="0"/>
              <a:t>1-الخدمة الخاصة بتعريف الطالب بفائدة الدراسة والاستمرار فيها</a:t>
            </a:r>
            <a:endParaRPr lang="ar-EG" sz="4000" dirty="0"/>
          </a:p>
        </p:txBody>
      </p:sp>
    </p:spTree>
    <p:extLst>
      <p:ext uri="{BB962C8B-B14F-4D97-AF65-F5344CB8AC3E}">
        <p14:creationId xmlns:p14="http://schemas.microsoft.com/office/powerpoint/2010/main" val="1305197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3200" dirty="0" smtClean="0"/>
              <a:t>2- الخدمة المتعلقة بتعريف الطالب بالامكانات التربوية المختلفة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3503987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4800" dirty="0" smtClean="0"/>
              <a:t>3- الخدمات المتعلقة بالاستشارات التربوية </a:t>
            </a:r>
            <a:endParaRPr lang="ar-EG" sz="4800" dirty="0"/>
          </a:p>
        </p:txBody>
      </p:sp>
    </p:spTree>
    <p:extLst>
      <p:ext uri="{BB962C8B-B14F-4D97-AF65-F5344CB8AC3E}">
        <p14:creationId xmlns:p14="http://schemas.microsoft.com/office/powerpoint/2010/main" val="878851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</TotalTime>
  <Words>100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الدبلوم المهنى  شعبه ارشاد نفسى  مادة التوجيه والارشاد التربوى والمهنى</vt:lpstr>
      <vt:lpstr>الارشاد الاكاديمى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الدبلوم المهنى  شعبه ارشاد نفسى  مادة التوجيه والارشاد التربوى والمهنى</dc:title>
  <dc:creator>etc</dc:creator>
  <cp:lastModifiedBy>etc</cp:lastModifiedBy>
  <cp:revision>3</cp:revision>
  <dcterms:created xsi:type="dcterms:W3CDTF">2006-08-16T00:00:00Z</dcterms:created>
  <dcterms:modified xsi:type="dcterms:W3CDTF">2020-03-28T17:42:59Z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